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52" r:id="rId2"/>
  </p:sldMasterIdLst>
  <p:notesMasterIdLst>
    <p:notesMasterId r:id="rId31"/>
  </p:notesMasterIdLst>
  <p:sldIdLst>
    <p:sldId id="256" r:id="rId3"/>
    <p:sldId id="286" r:id="rId4"/>
    <p:sldId id="257" r:id="rId5"/>
    <p:sldId id="284" r:id="rId6"/>
    <p:sldId id="279" r:id="rId7"/>
    <p:sldId id="259" r:id="rId8"/>
    <p:sldId id="260" r:id="rId9"/>
    <p:sldId id="280" r:id="rId10"/>
    <p:sldId id="269" r:id="rId11"/>
    <p:sldId id="271" r:id="rId12"/>
    <p:sldId id="285" r:id="rId13"/>
    <p:sldId id="289" r:id="rId14"/>
    <p:sldId id="268" r:id="rId15"/>
    <p:sldId id="270" r:id="rId16"/>
    <p:sldId id="287" r:id="rId17"/>
    <p:sldId id="288" r:id="rId18"/>
    <p:sldId id="300" r:id="rId19"/>
    <p:sldId id="290" r:id="rId20"/>
    <p:sldId id="291" r:id="rId21"/>
    <p:sldId id="292" r:id="rId22"/>
    <p:sldId id="295" r:id="rId23"/>
    <p:sldId id="296" r:id="rId24"/>
    <p:sldId id="293" r:id="rId25"/>
    <p:sldId id="294" r:id="rId26"/>
    <p:sldId id="297" r:id="rId27"/>
    <p:sldId id="301" r:id="rId28"/>
    <p:sldId id="298" r:id="rId29"/>
    <p:sldId id="299" r:id="rId3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98BF-485F-45F6-A4EB-FD408C828273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ED623-E964-496B-BEEB-455B33210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97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4932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302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2440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910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884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10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20776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8808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4886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0434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7969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9768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6769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160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8189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5432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0061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74160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270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1033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2663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84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65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82D4609-4DFC-4916-B0A9-9A959A8CE224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9E97A41-67AC-480C-868F-F2AEF78D3B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039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646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78620" y="5366029"/>
            <a:ext cx="8651239" cy="769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2800" dirty="0" err="1">
                <a:ea typeface="SAO UI" panose="02000503000000000000" pitchFamily="50" charset="0"/>
                <a:cs typeface="Times New Roman" panose="02020603050405020304" pitchFamily="18" charset="0"/>
              </a:rPr>
              <a:t>Sistem</a:t>
            </a:r>
            <a:r>
              <a:rPr lang="en-ID" sz="2800" dirty="0"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a typeface="SAO UI" panose="02000503000000000000" pitchFamily="50" charset="0"/>
                <a:cs typeface="Times New Roman" panose="02020603050405020304" pitchFamily="18" charset="0"/>
              </a:rPr>
              <a:t>Keamanan</a:t>
            </a:r>
            <a:r>
              <a:rPr lang="en-ID" sz="2800" dirty="0"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a typeface="SAO UI" panose="02000503000000000000" pitchFamily="50" charset="0"/>
                <a:cs typeface="Times New Roman" panose="02020603050405020304" pitchFamily="18" charset="0"/>
              </a:rPr>
              <a:t>Mesin</a:t>
            </a:r>
            <a:r>
              <a:rPr lang="en-ID" sz="2800" dirty="0">
                <a:ea typeface="SAO UI" panose="02000503000000000000" pitchFamily="50" charset="0"/>
                <a:cs typeface="Times New Roman" panose="02020603050405020304" pitchFamily="18" charset="0"/>
              </a:rPr>
              <a:t> ATM </a:t>
            </a:r>
            <a:r>
              <a:rPr lang="en-ID" sz="2800" dirty="0" err="1">
                <a:ea typeface="SAO UI" panose="02000503000000000000" pitchFamily="50" charset="0"/>
                <a:cs typeface="Times New Roman" panose="02020603050405020304" pitchFamily="18" charset="0"/>
              </a:rPr>
              <a:t>menggunakan</a:t>
            </a:r>
            <a:r>
              <a:rPr lang="en-ID" sz="2800" dirty="0"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a typeface="SAO UI" panose="02000503000000000000" pitchFamily="50" charset="0"/>
                <a:cs typeface="Times New Roman" panose="02020603050405020304" pitchFamily="18" charset="0"/>
              </a:rPr>
              <a:t>Sidik</a:t>
            </a:r>
            <a:r>
              <a:rPr lang="en-ID" sz="2800" dirty="0">
                <a:ea typeface="SAO UI" panose="02000503000000000000" pitchFamily="50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a typeface="SAO UI" panose="02000503000000000000" pitchFamily="50" charset="0"/>
                <a:cs typeface="Times New Roman" panose="02020603050405020304" pitchFamily="18" charset="0"/>
              </a:rPr>
              <a:t>Jari</a:t>
            </a:r>
            <a:endParaRPr lang="en-US" sz="2800" dirty="0">
              <a:ea typeface="SAO UI" panose="02000503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722604" y="6193793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TA171801007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4140" y="4187453"/>
            <a:ext cx="30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Christiawan/13214133</a:t>
            </a:r>
          </a:p>
          <a:p>
            <a:r>
              <a:rPr lang="en-ID" b="1" dirty="0" err="1">
                <a:solidFill>
                  <a:schemeClr val="bg1"/>
                </a:solidFill>
              </a:rPr>
              <a:t>Bayu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Aji</a:t>
            </a:r>
            <a:r>
              <a:rPr lang="en-ID" b="1" dirty="0">
                <a:solidFill>
                  <a:schemeClr val="bg1"/>
                </a:solidFill>
              </a:rPr>
              <a:t> Sahar/13214131</a:t>
            </a:r>
          </a:p>
          <a:p>
            <a:r>
              <a:rPr lang="en-ID" b="1" dirty="0" err="1">
                <a:solidFill>
                  <a:schemeClr val="bg1"/>
                </a:solidFill>
              </a:rPr>
              <a:t>Azel</a:t>
            </a:r>
            <a:r>
              <a:rPr lang="en-ID" b="1" dirty="0">
                <a:solidFill>
                  <a:schemeClr val="bg1"/>
                </a:solidFill>
              </a:rPr>
              <a:t> Fayyad R/13214108</a:t>
            </a:r>
          </a:p>
        </p:txBody>
      </p:sp>
    </p:spTree>
    <p:extLst>
      <p:ext uri="{BB962C8B-B14F-4D97-AF65-F5344CB8AC3E}">
        <p14:creationId xmlns:p14="http://schemas.microsoft.com/office/powerpoint/2010/main" val="40948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FITUR PRODUK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 smtClean="0"/>
              <a:t>Fitur</a:t>
            </a:r>
            <a:r>
              <a:rPr lang="en-ID" dirty="0" smtClean="0"/>
              <a:t> </a:t>
            </a:r>
            <a:r>
              <a:rPr lang="en-ID" dirty="0" err="1" smtClean="0"/>
              <a:t>utama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fitur</a:t>
            </a:r>
            <a:r>
              <a:rPr lang="en-ID" dirty="0" smtClean="0"/>
              <a:t> </a:t>
            </a:r>
            <a:r>
              <a:rPr lang="en-ID" dirty="0" err="1" smtClean="0"/>
              <a:t>tambahan</a:t>
            </a:r>
            <a:endParaRPr lang="en-US" dirty="0"/>
          </a:p>
          <a:p>
            <a:r>
              <a:rPr lang="en-ID" dirty="0" err="1" smtClean="0"/>
              <a:t>Dibuat</a:t>
            </a:r>
            <a:r>
              <a:rPr lang="en-ID" dirty="0" smtClean="0"/>
              <a:t> smart chart </a:t>
            </a:r>
            <a:r>
              <a:rPr lang="en-ID" dirty="0" err="1" smtClean="0"/>
              <a:t>aja</a:t>
            </a:r>
            <a:r>
              <a:rPr lang="en-ID" dirty="0" smtClean="0"/>
              <a:t> </a:t>
            </a:r>
            <a:r>
              <a:rPr lang="en-ID" dirty="0" err="1" smtClean="0"/>
              <a:t>biar</a:t>
            </a:r>
            <a:r>
              <a:rPr lang="en-ID" dirty="0" smtClean="0"/>
              <a:t> </a:t>
            </a:r>
            <a:r>
              <a:rPr lang="en-ID" dirty="0" err="1" smtClean="0"/>
              <a:t>bagus</a:t>
            </a:r>
            <a:endParaRPr lang="en-ID" dirty="0" smtClean="0"/>
          </a:p>
          <a:p>
            <a:r>
              <a:rPr lang="en-ID" dirty="0" smtClean="0"/>
              <a:t>BAYU</a:t>
            </a:r>
          </a:p>
        </p:txBody>
      </p:sp>
      <p:pic>
        <p:nvPicPr>
          <p:cNvPr id="1026" name="Picture 2" descr="3-Figure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"/>
          <a:stretch>
            <a:fillRect/>
          </a:stretch>
        </p:blipFill>
        <p:spPr bwMode="auto">
          <a:xfrm>
            <a:off x="6988887" y="382385"/>
            <a:ext cx="4576756" cy="601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8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 smtClean="0"/>
              <a:t>RANCANGAN PRODUK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FUNGSIONAL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5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data FLOW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smtClean="0"/>
              <a:t>Level 0 </a:t>
            </a:r>
          </a:p>
          <a:p>
            <a:r>
              <a:rPr lang="en-ID" dirty="0" smtClean="0"/>
              <a:t>Level 1 </a:t>
            </a:r>
          </a:p>
          <a:p>
            <a:r>
              <a:rPr lang="en-ID" dirty="0" smtClean="0"/>
              <a:t>Level 2</a:t>
            </a:r>
            <a:endParaRPr lang="en-ID" dirty="0"/>
          </a:p>
          <a:p>
            <a:r>
              <a:rPr lang="en-ID" dirty="0" err="1" smtClean="0"/>
              <a:t>Bedain</a:t>
            </a:r>
            <a:r>
              <a:rPr lang="en-ID" dirty="0" smtClean="0"/>
              <a:t> </a:t>
            </a:r>
            <a:r>
              <a:rPr lang="en-ID" dirty="0" err="1" smtClean="0"/>
              <a:t>slidenya</a:t>
            </a:r>
            <a:r>
              <a:rPr lang="en-ID" dirty="0"/>
              <a:t> </a:t>
            </a:r>
            <a:r>
              <a:rPr lang="en-ID" dirty="0" err="1" smtClean="0"/>
              <a:t>tambah</a:t>
            </a:r>
            <a:r>
              <a:rPr lang="en-ID" dirty="0" smtClean="0"/>
              <a:t> </a:t>
            </a:r>
            <a:r>
              <a:rPr lang="en-ID" dirty="0" err="1" smtClean="0"/>
              <a:t>penjelasan</a:t>
            </a:r>
            <a:r>
              <a:rPr lang="en-ID" dirty="0" smtClean="0"/>
              <a:t> </a:t>
            </a:r>
            <a:r>
              <a:rPr lang="en-ID" dirty="0" err="1" smtClean="0"/>
              <a:t>dikit</a:t>
            </a:r>
            <a:r>
              <a:rPr lang="en-ID" dirty="0" smtClean="0"/>
              <a:t> </a:t>
            </a:r>
            <a:r>
              <a:rPr lang="en-ID" dirty="0" err="1" smtClean="0"/>
              <a:t>kalau</a:t>
            </a:r>
            <a:r>
              <a:rPr lang="en-ID" dirty="0" smtClean="0"/>
              <a:t> </a:t>
            </a:r>
            <a:r>
              <a:rPr lang="en-ID" dirty="0" err="1" smtClean="0"/>
              <a:t>cukup</a:t>
            </a:r>
            <a:endParaRPr lang="en-ID" dirty="0" smtClean="0"/>
          </a:p>
          <a:p>
            <a:endParaRPr lang="en-ID" dirty="0"/>
          </a:p>
          <a:p>
            <a:r>
              <a:rPr lang="en-ID" dirty="0" smtClean="0"/>
              <a:t>AZEL</a:t>
            </a:r>
          </a:p>
        </p:txBody>
      </p:sp>
    </p:spTree>
    <p:extLst>
      <p:ext uri="{BB962C8B-B14F-4D97-AF65-F5344CB8AC3E}">
        <p14:creationId xmlns:p14="http://schemas.microsoft.com/office/powerpoint/2010/main" val="260498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DESAIN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207" y="1718443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lang="en-ID" dirty="0" smtClean="0"/>
              <a:t>PROGRAM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79207" y="2426310"/>
            <a:ext cx="10495306" cy="33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8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BEHAVIORAL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FINGERPRINT ALGORITHM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44" y="1744867"/>
            <a:ext cx="37909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2191" y="317582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60-65%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86663" y="3177731"/>
            <a:ext cx="1009871" cy="36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30-35%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65931" y="318617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5%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158701" y="3512171"/>
            <a:ext cx="22225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D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Pattern Based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5"/>
          <a:stretch>
            <a:fillRect/>
          </a:stretch>
        </p:blipFill>
        <p:spPr bwMode="auto">
          <a:xfrm>
            <a:off x="6966661" y="1744867"/>
            <a:ext cx="3517408" cy="167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4381233" y="4066565"/>
            <a:ext cx="3161030" cy="22726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17149" y="3512171"/>
            <a:ext cx="30164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Minutiae Matching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53532" y="6277599"/>
            <a:ext cx="30164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Cross-Correlation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4677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FINGERPRINT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5" y="1671144"/>
            <a:ext cx="3308171" cy="4713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79483" y="1671143"/>
            <a:ext cx="270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 smtClean="0"/>
              <a:t>Metode</a:t>
            </a:r>
            <a:r>
              <a:rPr lang="en-ID" dirty="0" smtClean="0"/>
              <a:t> Crossing Number 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83" y="2116729"/>
            <a:ext cx="3016109" cy="2764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285740" y="1671143"/>
                <a:ext cx="3144260" cy="12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dirty="0" smtClean="0"/>
                  <a:t>Euclidean Distance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/>
                        <m:t>𝐸𝑑</m:t>
                      </m:r>
                      <m:r>
                        <a:rPr lang="en-ID" i="1"/>
                        <m:t>= </m:t>
                      </m:r>
                      <m:rad>
                        <m:radPr>
                          <m:degHide m:val="on"/>
                          <m:ctrlPr>
                            <a:rPr lang="en-US" i="1"/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ID" i="1"/>
                                <m:t>𝑑𝑥</m:t>
                              </m:r>
                            </m:e>
                            <m:sup>
                              <m:r>
                                <a:rPr lang="en-ID" i="1"/>
                                <m:t>2</m:t>
                              </m:r>
                            </m:sup>
                          </m:sSup>
                          <m:r>
                            <a:rPr lang="en-ID" i="1"/>
                            <m:t>+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ID" i="1"/>
                                <m:t>𝑑𝑦</m:t>
                              </m:r>
                            </m:e>
                            <m:sup>
                              <m:r>
                                <a:rPr lang="en-ID" i="1"/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740" y="1671143"/>
                <a:ext cx="3144260" cy="1210011"/>
              </a:xfrm>
              <a:prstGeom prst="rect">
                <a:avLst/>
              </a:prstGeom>
              <a:blipFill rotWithShape="0">
                <a:blip r:embed="rId4"/>
                <a:stretch>
                  <a:fillRect l="-1550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8356445" y="3453061"/>
            <a:ext cx="3413102" cy="7410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87376" y="2988274"/>
            <a:ext cx="11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smtClean="0"/>
              <a:t>Threshold</a:t>
            </a:r>
            <a:endParaRPr lang="en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8718735" y="4861977"/>
                <a:ext cx="196066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𝑆𝑐𝑜𝑟𝑒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35" y="4861977"/>
                <a:ext cx="1960665" cy="9106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287376" y="456028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smtClean="0"/>
              <a:t>Similarity Index</a:t>
            </a:r>
            <a:endParaRPr lang="en-ID" dirty="0"/>
          </a:p>
        </p:txBody>
      </p:sp>
      <p:pic>
        <p:nvPicPr>
          <p:cNvPr id="14" name="Picture 13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r="39519" b="71830"/>
          <a:stretch/>
        </p:blipFill>
        <p:spPr bwMode="auto">
          <a:xfrm>
            <a:off x="5079483" y="4929612"/>
            <a:ext cx="3016109" cy="433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4" t="35361" r="30619" b="48284"/>
          <a:stretch/>
        </p:blipFill>
        <p:spPr bwMode="auto">
          <a:xfrm>
            <a:off x="5767117" y="5489738"/>
            <a:ext cx="1640840" cy="861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1063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smtClean="0"/>
              <a:t>APDU</a:t>
            </a:r>
          </a:p>
          <a:p>
            <a:r>
              <a:rPr lang="en-ID" dirty="0" smtClean="0"/>
              <a:t>Reader</a:t>
            </a:r>
          </a:p>
          <a:p>
            <a:r>
              <a:rPr lang="en-ID" dirty="0" err="1" smtClean="0"/>
              <a:t>Penyimpanan</a:t>
            </a:r>
            <a:r>
              <a:rPr lang="en-ID" dirty="0" smtClean="0"/>
              <a:t> </a:t>
            </a:r>
            <a:r>
              <a:rPr lang="en-ID" dirty="0" err="1" smtClean="0"/>
              <a:t>sidik</a:t>
            </a:r>
            <a:r>
              <a:rPr lang="en-ID" dirty="0" smtClean="0"/>
              <a:t> </a:t>
            </a:r>
            <a:r>
              <a:rPr lang="en-ID" dirty="0" err="1" smtClean="0"/>
              <a:t>jari</a:t>
            </a:r>
            <a:endParaRPr lang="en-ID" dirty="0" smtClean="0"/>
          </a:p>
          <a:p>
            <a:r>
              <a:rPr lang="en-ID" dirty="0" smtClean="0"/>
              <a:t>BAYU</a:t>
            </a:r>
          </a:p>
        </p:txBody>
      </p:sp>
    </p:spTree>
    <p:extLst>
      <p:ext uri="{BB962C8B-B14F-4D97-AF65-F5344CB8AC3E}">
        <p14:creationId xmlns:p14="http://schemas.microsoft.com/office/powerpoint/2010/main" val="2258812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smtClean="0"/>
              <a:t>MySQL</a:t>
            </a:r>
          </a:p>
          <a:p>
            <a:r>
              <a:rPr lang="en-ID" dirty="0" err="1" smtClean="0"/>
              <a:t>Penyimpanan</a:t>
            </a:r>
            <a:r>
              <a:rPr lang="en-ID" dirty="0" smtClean="0"/>
              <a:t> Data </a:t>
            </a:r>
            <a:r>
              <a:rPr lang="en-ID" dirty="0" err="1" smtClean="0"/>
              <a:t>Nasabah</a:t>
            </a:r>
            <a:endParaRPr lang="en-ID" dirty="0" smtClean="0"/>
          </a:p>
          <a:p>
            <a:r>
              <a:rPr lang="en-ID" dirty="0" smtClean="0"/>
              <a:t>AZEL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4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2" y="1129919"/>
            <a:ext cx="10318418" cy="4394988"/>
          </a:xfrm>
        </p:spPr>
        <p:txBody>
          <a:bodyPr/>
          <a:lstStyle/>
          <a:p>
            <a:r>
              <a:rPr lang="en-ID" dirty="0" smtClean="0"/>
              <a:t>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MOCKUP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2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KOMPONEN YANG DIGUNAKAN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89128" y="1874517"/>
            <a:ext cx="1927302" cy="1546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51678" y="3730127"/>
            <a:ext cx="1864752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Raspberry Pi 3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93399" y="1880634"/>
            <a:ext cx="2050655" cy="15404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79703" y="3730127"/>
            <a:ext cx="2064352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Fingerprint Optical Sensor R305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121023" y="2026352"/>
            <a:ext cx="2411734" cy="13947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294714" y="3730127"/>
            <a:ext cx="2064352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LCD 20x4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9183416" y="1623879"/>
            <a:ext cx="1719580" cy="20478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011030" y="3730126"/>
            <a:ext cx="2064352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Membran</a:t>
            </a:r>
            <a:r>
              <a:rPr lang="en-ID" dirty="0" smtClean="0"/>
              <a:t> Keypad 4x4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65" y="4489005"/>
            <a:ext cx="1863771" cy="16711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75815" y="6158014"/>
            <a:ext cx="1904101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Smart Card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499" y="4443290"/>
            <a:ext cx="1864752" cy="16668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91499" y="6158013"/>
            <a:ext cx="1864752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ACS Card Reader</a:t>
            </a:r>
            <a:endParaRPr lang="en-US" dirty="0"/>
          </a:p>
        </p:txBody>
      </p:sp>
      <p:pic>
        <p:nvPicPr>
          <p:cNvPr id="20" name="Picture 19"/>
          <p:cNvPicPr/>
          <p:nvPr/>
        </p:nvPicPr>
        <p:blipFill>
          <a:blip r:embed="rId8"/>
          <a:stretch>
            <a:fillRect/>
          </a:stretch>
        </p:blipFill>
        <p:spPr>
          <a:xfrm>
            <a:off x="6482674" y="4486872"/>
            <a:ext cx="1490171" cy="135445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9"/>
          <a:stretch>
            <a:fillRect/>
          </a:stretch>
        </p:blipFill>
        <p:spPr>
          <a:xfrm>
            <a:off x="7972845" y="4486873"/>
            <a:ext cx="1541145" cy="1354455"/>
          </a:xfrm>
          <a:prstGeom prst="rect">
            <a:avLst/>
          </a:prstGeom>
        </p:spPr>
      </p:pic>
      <p:pic>
        <p:nvPicPr>
          <p:cNvPr id="22" name="Picture 21" descr="http://cdn.shopify.com/s/files/1/1546/3951/products/buzzer-separated-continuous-tone-ringer-active-buzzer-5v-dc_1_grande.jpg?v=1502697564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990" y="4486871"/>
            <a:ext cx="1389006" cy="13544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6460628" y="6158013"/>
            <a:ext cx="4442368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LED 5 mm – Pushbutton - Buzzer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53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RANGKAIAN</a:t>
            </a:r>
            <a:endParaRPr lang="en-US" dirty="0"/>
          </a:p>
        </p:txBody>
      </p:sp>
      <p:pic>
        <p:nvPicPr>
          <p:cNvPr id="4" name="Picture 3" descr="C:\Users\Christiawan\Downloads\messageImage_151320746319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37" y="1239323"/>
            <a:ext cx="8783608" cy="5334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3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DESAIN FISIK</a:t>
            </a:r>
            <a:endParaRPr lang="en-US" dirty="0"/>
          </a:p>
        </p:txBody>
      </p:sp>
      <p:pic>
        <p:nvPicPr>
          <p:cNvPr id="4" name="Picture 3" descr="C:\Users\Christiawan\My School\Kuliah\SEMESTER 7\TA1\B300\Box Name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591266"/>
            <a:ext cx="6677899" cy="48095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8355724" y="2963919"/>
            <a:ext cx="3074276" cy="178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Kotak </a:t>
            </a:r>
            <a:r>
              <a:rPr lang="en-ID" dirty="0" err="1" smtClean="0"/>
              <a:t>Penyimpanan</a:t>
            </a:r>
            <a:r>
              <a:rPr lang="en-ID" dirty="0" smtClean="0"/>
              <a:t> </a:t>
            </a:r>
            <a:r>
              <a:rPr lang="en-ID" dirty="0" err="1" smtClean="0"/>
              <a:t>Uang</a:t>
            </a:r>
            <a:r>
              <a:rPr lang="en-ID" dirty="0" smtClean="0"/>
              <a:t> </a:t>
            </a:r>
            <a:r>
              <a:rPr lang="en-ID" dirty="0" err="1"/>
              <a:t>Dimensi</a:t>
            </a:r>
            <a:r>
              <a:rPr lang="en-ID" dirty="0"/>
              <a:t> : 40 cm x 30 cm x 30 cm (</a:t>
            </a:r>
            <a:r>
              <a:rPr lang="en-ID" dirty="0" err="1"/>
              <a:t>Panjang</a:t>
            </a:r>
            <a:r>
              <a:rPr lang="en-ID" dirty="0"/>
              <a:t> x </a:t>
            </a:r>
            <a:r>
              <a:rPr lang="en-ID" dirty="0" err="1"/>
              <a:t>Lebar</a:t>
            </a:r>
            <a:r>
              <a:rPr lang="en-ID" dirty="0"/>
              <a:t> x Tinggi)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USER INTERFACE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92" y="1128451"/>
            <a:ext cx="6978377" cy="553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SIMULASI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smtClean="0"/>
              <a:t>MATLAB 2016A</a:t>
            </a:r>
            <a:endParaRPr lang="en-US" dirty="0"/>
          </a:p>
        </p:txBody>
      </p:sp>
      <p:pic>
        <p:nvPicPr>
          <p:cNvPr id="4" name="Picture 3" descr="C:\Users\Christiawan\My School\Kuliah\SEMESTER 7\PCD\Tubes\3\FVC2002\DB1_B\101_1.t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761" y="2868379"/>
            <a:ext cx="2618933" cy="25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Christiawan\My School\Kuliah\SEMESTER 7\PCD\Tubes\3\FVC2002\DB1_B\101_2.t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45" y="2868379"/>
            <a:ext cx="2619387" cy="25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ristiawan\My School\Kuliah\SEMESTER 7\PCD\Tubes\3\FVC2002\DB1_B\102_1.t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70" y="2868379"/>
            <a:ext cx="2620274" cy="25234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111851" y="5526450"/>
            <a:ext cx="1864752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Input </a:t>
            </a:r>
            <a:r>
              <a:rPr lang="en-ID" dirty="0" err="1" smtClean="0"/>
              <a:t>sidik</a:t>
            </a:r>
            <a:r>
              <a:rPr lang="en-ID" dirty="0" smtClean="0"/>
              <a:t> </a:t>
            </a:r>
            <a:r>
              <a:rPr lang="en-ID" dirty="0" err="1" smtClean="0"/>
              <a:t>jari</a:t>
            </a:r>
            <a:r>
              <a:rPr lang="en-ID" dirty="0" smtClean="0"/>
              <a:t> 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08462" y="5526613"/>
            <a:ext cx="1864752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Input </a:t>
            </a:r>
            <a:r>
              <a:rPr lang="en-ID" dirty="0" err="1" smtClean="0"/>
              <a:t>sidik</a:t>
            </a:r>
            <a:r>
              <a:rPr lang="en-ID" dirty="0" smtClean="0"/>
              <a:t> </a:t>
            </a:r>
            <a:r>
              <a:rPr lang="en-ID" dirty="0" err="1" smtClean="0"/>
              <a:t>jari</a:t>
            </a:r>
            <a:r>
              <a:rPr lang="en-ID" dirty="0" smtClean="0"/>
              <a:t> B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705073" y="5526776"/>
            <a:ext cx="1864752" cy="4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Input </a:t>
            </a:r>
            <a:r>
              <a:rPr lang="en-ID" dirty="0" err="1" smtClean="0"/>
              <a:t>sidik</a:t>
            </a:r>
            <a:r>
              <a:rPr lang="en-ID" dirty="0" smtClean="0"/>
              <a:t> </a:t>
            </a:r>
            <a:r>
              <a:rPr lang="en-ID" dirty="0" err="1" smtClean="0"/>
              <a:t>jari</a:t>
            </a:r>
            <a:r>
              <a:rPr lang="en-ID" dirty="0" smtClean="0"/>
              <a:t> C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44" y="460649"/>
            <a:ext cx="3955200" cy="17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Hasil</a:t>
            </a:r>
            <a:r>
              <a:rPr lang="en-ID" dirty="0" smtClean="0"/>
              <a:t> </a:t>
            </a:r>
            <a:r>
              <a:rPr lang="en-ID" dirty="0" err="1" smtClean="0"/>
              <a:t>simulasi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024" y="1501296"/>
            <a:ext cx="4628550" cy="229154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80228" y="1536682"/>
            <a:ext cx="2733040" cy="22256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713608" y="1536682"/>
            <a:ext cx="2762250" cy="225615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748" y="3843464"/>
            <a:ext cx="2791460" cy="22256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1169903" y="4270168"/>
            <a:ext cx="1731010" cy="197612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7"/>
          <a:srcRect b="1980"/>
          <a:stretch/>
        </p:blipFill>
        <p:spPr bwMode="auto">
          <a:xfrm>
            <a:off x="3662879" y="4270168"/>
            <a:ext cx="1789430" cy="2019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8825" y="3762357"/>
            <a:ext cx="255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 smtClean="0"/>
              <a:t>Hasil</a:t>
            </a:r>
            <a:r>
              <a:rPr lang="en-ID" dirty="0" smtClean="0"/>
              <a:t> Minutiae </a:t>
            </a:r>
            <a:r>
              <a:rPr lang="en-ID" dirty="0" err="1" smtClean="0"/>
              <a:t>Sidik</a:t>
            </a:r>
            <a:r>
              <a:rPr lang="en-ID" dirty="0" smtClean="0"/>
              <a:t> </a:t>
            </a:r>
            <a:r>
              <a:rPr lang="en-ID" dirty="0" err="1" smtClean="0"/>
              <a:t>Jari</a:t>
            </a:r>
            <a:r>
              <a:rPr lang="en-ID" dirty="0" smtClean="0"/>
              <a:t> 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05455" y="628946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 smtClean="0"/>
              <a:t>Binerisasi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97906" y="628946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smtClean="0"/>
              <a:t>Thinning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28335" y="618492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smtClean="0"/>
              <a:t>Fingerprint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5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8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9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DATA-DATA PENDUKUNG</a:t>
            </a:r>
            <a:endParaRPr lang="en-US" dirty="0"/>
          </a:p>
        </p:txBody>
      </p:sp>
      <p:pic>
        <p:nvPicPr>
          <p:cNvPr id="6" name="Content Placeholder 4" descr="Image result for statistik pengguna atm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2" b="4910"/>
          <a:stretch/>
        </p:blipFill>
        <p:spPr bwMode="auto">
          <a:xfrm>
            <a:off x="1251677" y="1702676"/>
            <a:ext cx="5973382" cy="32103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t="5122" b="8677"/>
          <a:stretch/>
        </p:blipFill>
        <p:spPr bwMode="auto">
          <a:xfrm>
            <a:off x="7386168" y="1702676"/>
            <a:ext cx="3917708" cy="3210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56553" y="5316290"/>
            <a:ext cx="48205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D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Transaksi</a:t>
            </a:r>
            <a:r>
              <a:rPr lang="en-ID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ATM 4.893 </a:t>
            </a:r>
            <a:r>
              <a:rPr lang="en-ID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Triliun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6553" y="5810300"/>
            <a:ext cx="47758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D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Jumlah</a:t>
            </a:r>
            <a:r>
              <a:rPr lang="en-ID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D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Transaksi</a:t>
            </a:r>
            <a:r>
              <a:rPr lang="en-ID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4.5 </a:t>
            </a:r>
            <a:r>
              <a:rPr lang="en-ID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Miliar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21" y="513906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34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JENIS KEJAHATAN ATM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 smtClean="0"/>
              <a:t>Kejahatan</a:t>
            </a:r>
            <a:r>
              <a:rPr lang="en-ID" dirty="0" smtClean="0"/>
              <a:t> yang </a:t>
            </a:r>
            <a:r>
              <a:rPr lang="en-ID" dirty="0" err="1" smtClean="0"/>
              <a:t>ingin</a:t>
            </a:r>
            <a:r>
              <a:rPr lang="en-ID" dirty="0" smtClean="0"/>
              <a:t> </a:t>
            </a:r>
            <a:r>
              <a:rPr lang="en-ID" dirty="0" err="1" smtClean="0"/>
              <a:t>diatasi</a:t>
            </a:r>
            <a:r>
              <a:rPr lang="en-ID" dirty="0" smtClean="0"/>
              <a:t> (PEMBATASAN MASALAH)</a:t>
            </a:r>
          </a:p>
          <a:p>
            <a:r>
              <a:rPr lang="en-ID" dirty="0" smtClean="0"/>
              <a:t>Mapping </a:t>
            </a:r>
            <a:r>
              <a:rPr lang="en-ID" dirty="0" err="1" smtClean="0"/>
              <a:t>kejahatan</a:t>
            </a:r>
            <a:endParaRPr lang="en-ID" dirty="0" smtClean="0"/>
          </a:p>
          <a:p>
            <a:r>
              <a:rPr lang="en-ID" dirty="0" smtClean="0"/>
              <a:t>BAYU</a:t>
            </a:r>
          </a:p>
        </p:txBody>
      </p:sp>
    </p:spTree>
    <p:extLst>
      <p:ext uri="{BB962C8B-B14F-4D97-AF65-F5344CB8AC3E}">
        <p14:creationId xmlns:p14="http://schemas.microsoft.com/office/powerpoint/2010/main" val="147173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2" y="1129919"/>
            <a:ext cx="10318418" cy="4394988"/>
          </a:xfrm>
        </p:spPr>
        <p:txBody>
          <a:bodyPr/>
          <a:lstStyle/>
          <a:p>
            <a:r>
              <a:rPr lang="en-ID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BIOMETRIC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smtClean="0">
                <a:solidFill>
                  <a:srgbClr val="FF0000"/>
                </a:solidFill>
              </a:rPr>
              <a:t>Tipe2 biometric</a:t>
            </a:r>
          </a:p>
          <a:p>
            <a:r>
              <a:rPr lang="en-ID" dirty="0" smtClean="0">
                <a:solidFill>
                  <a:srgbClr val="FF0000"/>
                </a:solidFill>
              </a:rPr>
              <a:t>Why use fingerprint? </a:t>
            </a:r>
            <a:r>
              <a:rPr lang="en-ID" dirty="0" err="1" smtClean="0">
                <a:solidFill>
                  <a:srgbClr val="FF0000"/>
                </a:solidFill>
              </a:rPr>
              <a:t>Keuntungannya</a:t>
            </a:r>
            <a:endParaRPr lang="en-ID" dirty="0" smtClean="0">
              <a:solidFill>
                <a:srgbClr val="FF0000"/>
              </a:solidFill>
            </a:endParaRPr>
          </a:p>
          <a:p>
            <a:r>
              <a:rPr lang="en-ID" dirty="0" smtClean="0">
                <a:solidFill>
                  <a:srgbClr val="FF0000"/>
                </a:solidFill>
              </a:rPr>
              <a:t>AZEL</a:t>
            </a:r>
          </a:p>
          <a:p>
            <a:pPr marL="0" indent="0">
              <a:buNone/>
            </a:pPr>
            <a:endParaRPr lang="en-ID" dirty="0" smtClean="0"/>
          </a:p>
          <a:p>
            <a:endParaRPr lang="en-ID" dirty="0" smtClean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55" y="2286001"/>
            <a:ext cx="3050674" cy="2519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5896" y="5019402"/>
            <a:ext cx="3970313" cy="646331"/>
          </a:xfrm>
          <a:prstGeom prst="rect">
            <a:avLst/>
          </a:prstGeom>
          <a:solidFill>
            <a:srgbClr val="F2F2F2">
              <a:alpha val="40000"/>
            </a:srgbClr>
          </a:solidFill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D" b="1" dirty="0">
                <a:ln/>
                <a:solidFill>
                  <a:schemeClr val="accent3"/>
                </a:solidFill>
                <a:latin typeface="Times New Roman" panose="02020603050405020304" pitchFamily="18" charset="0"/>
              </a:rPr>
              <a:t>International Biometric Group (IBG) </a:t>
            </a:r>
            <a:r>
              <a:rPr lang="en-ID" b="1" dirty="0" smtClean="0">
                <a:ln/>
                <a:solidFill>
                  <a:schemeClr val="accent3"/>
                </a:solidFill>
                <a:latin typeface="Times New Roman" panose="02020603050405020304" pitchFamily="18" charset="0"/>
              </a:rPr>
              <a:t>in </a:t>
            </a:r>
            <a:r>
              <a:rPr lang="en-US" b="1" dirty="0" smtClean="0">
                <a:ln/>
                <a:solidFill>
                  <a:schemeClr val="accent3"/>
                </a:solidFill>
                <a:latin typeface="Times New Roman" panose="02020603050405020304" pitchFamily="18" charset="0"/>
              </a:rPr>
              <a:t>2012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Fingershield</a:t>
            </a:r>
            <a:r>
              <a:rPr lang="en-ID" dirty="0" smtClean="0"/>
              <a:t> </a:t>
            </a:r>
            <a:r>
              <a:rPr lang="en-ID" dirty="0" err="1" smtClean="0"/>
              <a:t>atm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874517"/>
            <a:ext cx="5565863" cy="359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5558" y="2443655"/>
            <a:ext cx="4004442" cy="255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i="1" dirty="0" err="1"/>
              <a:t>Fingershield</a:t>
            </a:r>
            <a:r>
              <a:rPr lang="en-US" sz="2000" i="1" dirty="0"/>
              <a:t> ATM</a:t>
            </a:r>
            <a:r>
              <a:rPr lang="en-US" sz="2000" dirty="0"/>
              <a:t>,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nasabah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autentifikasi</a:t>
            </a:r>
            <a:r>
              <a:rPr lang="en-US" sz="2000" dirty="0"/>
              <a:t> </a:t>
            </a:r>
            <a:r>
              <a:rPr lang="en-US" sz="2000" dirty="0" err="1"/>
              <a:t>tambahan</a:t>
            </a:r>
            <a:r>
              <a:rPr lang="en-US" sz="2000" dirty="0"/>
              <a:t> </a:t>
            </a:r>
            <a:r>
              <a:rPr lang="en-US" sz="2000" dirty="0" err="1"/>
              <a:t>berupa</a:t>
            </a:r>
            <a:r>
              <a:rPr lang="en-US" sz="2000" dirty="0"/>
              <a:t> </a:t>
            </a:r>
            <a:r>
              <a:rPr lang="en-US" sz="2000" dirty="0" err="1"/>
              <a:t>autentifikasi</a:t>
            </a:r>
            <a:r>
              <a:rPr lang="en-US" sz="2000" dirty="0"/>
              <a:t> </a:t>
            </a:r>
            <a:r>
              <a:rPr lang="en-US" sz="2000" dirty="0" err="1"/>
              <a:t>sidik</a:t>
            </a:r>
            <a:r>
              <a:rPr lang="en-US" sz="2000" dirty="0"/>
              <a:t> </a:t>
            </a:r>
            <a:r>
              <a:rPr lang="en-US" sz="2000" dirty="0" err="1"/>
              <a:t>jari</a:t>
            </a:r>
            <a:r>
              <a:rPr lang="en-US" sz="2000" dirty="0"/>
              <a:t> yang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pola</a:t>
            </a:r>
            <a:r>
              <a:rPr lang="en-US" sz="2000" dirty="0"/>
              <a:t> </a:t>
            </a:r>
            <a:r>
              <a:rPr lang="en-US" sz="2000" dirty="0" err="1"/>
              <a:t>unik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orangnya</a:t>
            </a:r>
            <a:r>
              <a:rPr lang="en-US" sz="2000" dirty="0"/>
              <a:t> </a:t>
            </a: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mesin</a:t>
            </a:r>
            <a:r>
              <a:rPr lang="en-US" sz="2000" dirty="0"/>
              <a:t> ATM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kejahatan</a:t>
            </a:r>
            <a:r>
              <a:rPr lang="en-US" sz="2000" dirty="0"/>
              <a:t> ATM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diminimalisir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519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 smtClean="0"/>
              <a:t>SPESIFIKASI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Ideal vs </a:t>
            </a:r>
            <a:r>
              <a:rPr lang="en-ID" dirty="0" err="1" smtClean="0"/>
              <a:t>tugas</a:t>
            </a:r>
            <a:r>
              <a:rPr lang="en-ID" dirty="0" smtClean="0"/>
              <a:t> </a:t>
            </a:r>
            <a:r>
              <a:rPr lang="en-ID" dirty="0" err="1" smtClean="0"/>
              <a:t>akhir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311" y="1348933"/>
            <a:ext cx="4731479" cy="5478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10" y="1348933"/>
            <a:ext cx="4792717" cy="5478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92" y="2982955"/>
            <a:ext cx="1831522" cy="17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903</TotalTime>
  <Words>258</Words>
  <Application>Microsoft Office PowerPoint</Application>
  <PresentationFormat>Widescreen</PresentationFormat>
  <Paragraphs>87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Corbel</vt:lpstr>
      <vt:lpstr>Gill Sans MT</vt:lpstr>
      <vt:lpstr>Impact</vt:lpstr>
      <vt:lpstr>SAO UI</vt:lpstr>
      <vt:lpstr>Times New Roman</vt:lpstr>
      <vt:lpstr>Badge</vt:lpstr>
      <vt:lpstr>Basis</vt:lpstr>
      <vt:lpstr>PowerPoint Presentation</vt:lpstr>
      <vt:lpstr>PROBLEM</vt:lpstr>
      <vt:lpstr>DATA-DATA PENDUKUNG</vt:lpstr>
      <vt:lpstr>JENIS KEJAHATAN ATM</vt:lpstr>
      <vt:lpstr>Solution</vt:lpstr>
      <vt:lpstr>BIOMETRIC SYSTEM</vt:lpstr>
      <vt:lpstr>Fingershield atm</vt:lpstr>
      <vt:lpstr>SPESIFIKASI</vt:lpstr>
      <vt:lpstr>Ideal vs tugas akhir</vt:lpstr>
      <vt:lpstr>FITUR PRODUK</vt:lpstr>
      <vt:lpstr>RANCANGAN PRODUK</vt:lpstr>
      <vt:lpstr>FUNGSIONAL</vt:lpstr>
      <vt:lpstr>data FLOW DIAGRAM</vt:lpstr>
      <vt:lpstr>DESAIN SOFTWARE</vt:lpstr>
      <vt:lpstr>BEHAVIORAL</vt:lpstr>
      <vt:lpstr>FINGERPRINT ALGORITHM</vt:lpstr>
      <vt:lpstr>FINGERPRINT</vt:lpstr>
      <vt:lpstr>CARD</vt:lpstr>
      <vt:lpstr>SERVER</vt:lpstr>
      <vt:lpstr>MOCKUP</vt:lpstr>
      <vt:lpstr>KOMPONEN YANG DIGUNAKAN</vt:lpstr>
      <vt:lpstr>RANGKAIAN</vt:lpstr>
      <vt:lpstr>DESAIN FISIK</vt:lpstr>
      <vt:lpstr>USER INTERFACE</vt:lpstr>
      <vt:lpstr>SIMULASI</vt:lpstr>
      <vt:lpstr>Hasil simulasi</vt:lpstr>
      <vt:lpstr>THANK YOU</vt:lpstr>
      <vt:lpstr>APPENDIX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 Aji Sahar N</dc:creator>
  <cp:lastModifiedBy>Christiawan</cp:lastModifiedBy>
  <cp:revision>67</cp:revision>
  <dcterms:created xsi:type="dcterms:W3CDTF">2017-10-26T05:51:39Z</dcterms:created>
  <dcterms:modified xsi:type="dcterms:W3CDTF">2017-12-15T18:40:40Z</dcterms:modified>
</cp:coreProperties>
</file>